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PT Sans Narrow"/>
      <p:regular r:id="rId32"/>
      <p:bold r:id="rId33"/>
    </p:embeddedFont>
    <p:embeddedFont>
      <p:font typeface="Open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TSansNarrow-bold.fntdata"/><Relationship Id="rId10" Type="http://schemas.openxmlformats.org/officeDocument/2006/relationships/slide" Target="slides/slide5.xml"/><Relationship Id="rId32" Type="http://schemas.openxmlformats.org/officeDocument/2006/relationships/font" Target="fonts/PTSansNarrow-regular.fntdata"/><Relationship Id="rId13" Type="http://schemas.openxmlformats.org/officeDocument/2006/relationships/slide" Target="slides/slide8.xml"/><Relationship Id="rId35" Type="http://schemas.openxmlformats.org/officeDocument/2006/relationships/font" Target="fonts/OpenSans-bold.fntdata"/><Relationship Id="rId12" Type="http://schemas.openxmlformats.org/officeDocument/2006/relationships/slide" Target="slides/slide7.xml"/><Relationship Id="rId34" Type="http://schemas.openxmlformats.org/officeDocument/2006/relationships/font" Target="fonts/OpenSans-regular.fntdata"/><Relationship Id="rId15" Type="http://schemas.openxmlformats.org/officeDocument/2006/relationships/slide" Target="slides/slide10.xml"/><Relationship Id="rId37" Type="http://schemas.openxmlformats.org/officeDocument/2006/relationships/font" Target="fonts/OpenSans-boldItalic.fntdata"/><Relationship Id="rId14" Type="http://schemas.openxmlformats.org/officeDocument/2006/relationships/slide" Target="slides/slide9.xml"/><Relationship Id="rId36" Type="http://schemas.openxmlformats.org/officeDocument/2006/relationships/font" Target="fonts/OpenSans-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8db962b28f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8db962b28f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8db962b28f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8db962b28f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8db962b28f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8db962b28f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8dced552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8dced552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8db962b28f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8db962b28f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8dc4a1c0f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8dc4a1c0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8dced5525f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8dced5525f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8e09a35d3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8e09a35d3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8db962b28f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8db962b28f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8db962b28f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8db962b28f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8db962b28f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8db962b28f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8db962b28f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8db962b28f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8db962b28f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8db962b28f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8db962b28f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8db962b28f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8db962b28f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8db962b28f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8db962b28f_0_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8db962b28f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db962b28f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8db962b28f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8db962b28f_0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8db962b28f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8db962b28f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8db962b28f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8db962b28f_0_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8db962b28f_0_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8db962b28f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8db962b28f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8db962b28f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8db962b28f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8db962b28f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8db962b28f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8db962b28f_0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8db962b28f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8db962b28f_0_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8db962b28f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youtu.be/YCaDmShFua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Overview</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Shopcrawl: </a:t>
            </a:r>
            <a:r>
              <a:rPr lang="en"/>
              <a:t>Make Shopping A Party</a:t>
            </a:r>
            <a:endParaRPr/>
          </a:p>
        </p:txBody>
      </p:sp>
      <p:sp>
        <p:nvSpPr>
          <p:cNvPr id="72" name="Google Shape;72;p1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chose this name because it calls to mind a pub crawl, an existing activity that creates social connections between customers and helps create foot traffic for local businesses</a:t>
            </a:r>
            <a:endParaRPr/>
          </a:p>
          <a:p>
            <a:pPr indent="-342900" lvl="0" marL="457200" rtl="0" algn="l">
              <a:spcBef>
                <a:spcPts val="0"/>
              </a:spcBef>
              <a:spcAft>
                <a:spcPts val="0"/>
              </a:spcAft>
              <a:buSzPts val="1800"/>
              <a:buChar char="●"/>
            </a:pPr>
            <a:r>
              <a:rPr lang="en"/>
              <a:t>Value prop: Make shopping a party</a:t>
            </a:r>
            <a:endParaRPr/>
          </a:p>
          <a:p>
            <a:pPr indent="-317500" lvl="1" marL="914400" rtl="0" algn="l">
              <a:spcBef>
                <a:spcPts val="0"/>
              </a:spcBef>
              <a:spcAft>
                <a:spcPts val="0"/>
              </a:spcAft>
              <a:buSzPts val="1400"/>
              <a:buChar char="○"/>
            </a:pPr>
            <a:r>
              <a:rPr lang="en"/>
              <a:t>We aim to push chore shopping from being lonely, time consuming, unenjoyable to a social fun experience by making it into a “party” and chore shopping </a:t>
            </a:r>
            <a:r>
              <a:rPr lang="en"/>
              <a:t>with</a:t>
            </a:r>
            <a:r>
              <a:rPr lang="en"/>
              <a:t> a collection of your </a:t>
            </a:r>
            <a:r>
              <a:rPr lang="en"/>
              <a:t>friends</a:t>
            </a:r>
            <a:r>
              <a:rPr lang="en"/>
              <a:t> </a:t>
            </a:r>
            <a:endParaRPr>
              <a:highlight>
                <a:schemeClr val="accent6"/>
              </a:highlight>
            </a:endParaRPr>
          </a:p>
        </p:txBody>
      </p:sp>
      <p:pic>
        <p:nvPicPr>
          <p:cNvPr id="73" name="Google Shape;73;p14" title="Screenshot 2025-10-17 at 11.37.54 AM.png"/>
          <p:cNvPicPr preferRelativeResize="0"/>
          <p:nvPr/>
        </p:nvPicPr>
        <p:blipFill>
          <a:blip r:embed="rId3">
            <a:alphaModFix/>
          </a:blip>
          <a:stretch>
            <a:fillRect/>
          </a:stretch>
        </p:blipFill>
        <p:spPr>
          <a:xfrm>
            <a:off x="5656850" y="3413925"/>
            <a:ext cx="3175450" cy="1461975"/>
          </a:xfrm>
          <a:prstGeom prst="rect">
            <a:avLst/>
          </a:prstGeom>
          <a:noFill/>
          <a:ln>
            <a:noFill/>
          </a:ln>
        </p:spPr>
      </p:pic>
      <p:pic>
        <p:nvPicPr>
          <p:cNvPr id="74" name="Google Shape;74;p14" title="Screenshot 2025-10-17 at 11.38.15 AM.png"/>
          <p:cNvPicPr preferRelativeResize="0"/>
          <p:nvPr/>
        </p:nvPicPr>
        <p:blipFill>
          <a:blip r:embed="rId4">
            <a:alphaModFix/>
          </a:blip>
          <a:stretch>
            <a:fillRect/>
          </a:stretch>
        </p:blipFill>
        <p:spPr>
          <a:xfrm>
            <a:off x="3601792" y="3791212"/>
            <a:ext cx="1678259" cy="707400"/>
          </a:xfrm>
          <a:prstGeom prst="rect">
            <a:avLst/>
          </a:prstGeom>
          <a:noFill/>
          <a:ln>
            <a:noFill/>
          </a:ln>
        </p:spPr>
      </p:pic>
      <p:pic>
        <p:nvPicPr>
          <p:cNvPr id="75" name="Google Shape;75;p14" title="Screenshot 2025-10-17 at 11.38.40 AM.png"/>
          <p:cNvPicPr preferRelativeResize="0"/>
          <p:nvPr/>
        </p:nvPicPr>
        <p:blipFill>
          <a:blip r:embed="rId5">
            <a:alphaModFix/>
          </a:blip>
          <a:stretch>
            <a:fillRect/>
          </a:stretch>
        </p:blipFill>
        <p:spPr>
          <a:xfrm>
            <a:off x="1153056" y="3413925"/>
            <a:ext cx="2071944" cy="14619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Problem and Solution</a:t>
            </a:r>
            <a:endParaRPr b="1"/>
          </a:p>
        </p:txBody>
      </p:sp>
      <p:sp>
        <p:nvSpPr>
          <p:cNvPr id="81" name="Google Shape;81;p1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Our target user is a recent college graduate who is learning how to shop for necessary items such as groceries. The problem we intend to solve is that such chore shopping tends to be boring or intimidating to inexperienced shoppers. We intend to solve this problem by making chore shopping a social experience, specifically through </a:t>
            </a:r>
            <a:r>
              <a:rPr lang="en"/>
              <a:t>pop-up events, similar to pub crawls or cars-and-coffee, inviting shoppers to explore new stores each week.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Market Research</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Watevent</a:t>
            </a:r>
            <a:endParaRPr b="1"/>
          </a:p>
        </p:txBody>
      </p:sp>
      <p:sp>
        <p:nvSpPr>
          <p:cNvPr id="92" name="Google Shape;92;p17"/>
          <p:cNvSpPr txBox="1"/>
          <p:nvPr>
            <p:ph idx="1" type="body"/>
          </p:nvPr>
        </p:nvSpPr>
        <p:spPr>
          <a:xfrm>
            <a:off x="311700" y="1974575"/>
            <a:ext cx="3948000" cy="3094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300"/>
              <a:t>What Worked for Our Problem Space:</a:t>
            </a:r>
            <a:endParaRPr b="1" sz="1300"/>
          </a:p>
          <a:p>
            <a:pPr indent="-336550" lvl="0" marL="457200" rtl="0" algn="l">
              <a:spcBef>
                <a:spcPts val="1200"/>
              </a:spcBef>
              <a:spcAft>
                <a:spcPts val="0"/>
              </a:spcAft>
              <a:buSzPts val="1700"/>
              <a:buChar char="●"/>
            </a:pPr>
            <a:r>
              <a:rPr lang="en" sz="1700"/>
              <a:t>Allows users to discover local businesses, especially places you can do things together with friends.</a:t>
            </a:r>
            <a:endParaRPr sz="1700"/>
          </a:p>
          <a:p>
            <a:pPr indent="-336550" lvl="0" marL="457200" rtl="0" algn="l">
              <a:spcBef>
                <a:spcPts val="0"/>
              </a:spcBef>
              <a:spcAft>
                <a:spcPts val="0"/>
              </a:spcAft>
              <a:buSzPts val="1700"/>
              <a:buChar char="●"/>
            </a:pPr>
            <a:r>
              <a:rPr lang="en" sz="1700"/>
              <a:t>Offers exclusive discounts to </a:t>
            </a:r>
            <a:r>
              <a:rPr lang="en" sz="1700"/>
              <a:t>listed</a:t>
            </a:r>
            <a:r>
              <a:rPr lang="en" sz="1700"/>
              <a:t> events.</a:t>
            </a:r>
            <a:endParaRPr sz="1700"/>
          </a:p>
          <a:p>
            <a:pPr indent="-336550" lvl="0" marL="457200" rtl="0" algn="l">
              <a:spcBef>
                <a:spcPts val="0"/>
              </a:spcBef>
              <a:spcAft>
                <a:spcPts val="0"/>
              </a:spcAft>
              <a:buSzPts val="1700"/>
              <a:buChar char="●"/>
            </a:pPr>
            <a:r>
              <a:rPr lang="en" sz="1700"/>
              <a:t>Team manually checks each event to ensure accuracy and completeness. </a:t>
            </a:r>
            <a:endParaRPr sz="1700"/>
          </a:p>
        </p:txBody>
      </p:sp>
      <p:sp>
        <p:nvSpPr>
          <p:cNvPr id="93" name="Google Shape;93;p17"/>
          <p:cNvSpPr txBox="1"/>
          <p:nvPr/>
        </p:nvSpPr>
        <p:spPr>
          <a:xfrm>
            <a:off x="287525" y="1128800"/>
            <a:ext cx="85206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a:t>
            </a:r>
            <a:r>
              <a:rPr lang="en">
                <a:solidFill>
                  <a:schemeClr val="dk2"/>
                </a:solidFill>
              </a:rPr>
              <a:t>Explore Amazing Events Nearby.</a:t>
            </a:r>
            <a:r>
              <a:rPr lang="en">
                <a:solidFill>
                  <a:schemeClr val="dk2"/>
                </a:solidFill>
              </a:rPr>
              <a:t>”</a:t>
            </a:r>
            <a:endParaRPr>
              <a:solidFill>
                <a:schemeClr val="dk2"/>
              </a:solidFill>
            </a:endParaRPr>
          </a:p>
          <a:p>
            <a:pPr indent="0" lvl="0" marL="0" rtl="0" algn="l">
              <a:spcBef>
                <a:spcPts val="0"/>
              </a:spcBef>
              <a:spcAft>
                <a:spcPts val="0"/>
              </a:spcAft>
              <a:buNone/>
            </a:pPr>
            <a:r>
              <a:rPr lang="en">
                <a:solidFill>
                  <a:schemeClr val="dk2"/>
                </a:solidFill>
              </a:rPr>
              <a:t>“Largest selection of Local Fun &amp; Live Events.”</a:t>
            </a:r>
            <a:endParaRPr>
              <a:solidFill>
                <a:schemeClr val="dk2"/>
              </a:solidFill>
            </a:endParaRPr>
          </a:p>
        </p:txBody>
      </p:sp>
      <p:sp>
        <p:nvSpPr>
          <p:cNvPr id="94" name="Google Shape;94;p17"/>
          <p:cNvSpPr txBox="1"/>
          <p:nvPr>
            <p:ph idx="1" type="body"/>
          </p:nvPr>
        </p:nvSpPr>
        <p:spPr>
          <a:xfrm>
            <a:off x="4808900" y="2049300"/>
            <a:ext cx="3948000" cy="309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00"/>
              <a:t>What doesn’t work:</a:t>
            </a:r>
            <a:endParaRPr b="1" sz="1300"/>
          </a:p>
          <a:p>
            <a:pPr indent="-336550" lvl="0" marL="457200" rtl="0" algn="l">
              <a:spcBef>
                <a:spcPts val="1200"/>
              </a:spcBef>
              <a:spcAft>
                <a:spcPts val="0"/>
              </a:spcAft>
              <a:buSzPts val="1700"/>
              <a:buChar char="●"/>
            </a:pPr>
            <a:r>
              <a:rPr lang="en" sz="1700"/>
              <a:t>Used to discover events such as music and festivals, not shopping.</a:t>
            </a:r>
            <a:endParaRPr sz="1700"/>
          </a:p>
          <a:p>
            <a:pPr indent="-336550" lvl="0" marL="457200" rtl="0" algn="l">
              <a:spcBef>
                <a:spcPts val="0"/>
              </a:spcBef>
              <a:spcAft>
                <a:spcPts val="0"/>
              </a:spcAft>
              <a:buSzPts val="1700"/>
              <a:buChar char="●"/>
            </a:pPr>
            <a:r>
              <a:rPr lang="en" sz="1700"/>
              <a:t>Does not facilitate the creation of events (by stores), only discovery.</a:t>
            </a:r>
            <a:endParaRPr sz="1700"/>
          </a:p>
        </p:txBody>
      </p:sp>
      <p:pic>
        <p:nvPicPr>
          <p:cNvPr id="95" name="Google Shape;95;p17"/>
          <p:cNvPicPr preferRelativeResize="0"/>
          <p:nvPr/>
        </p:nvPicPr>
        <p:blipFill rotWithShape="1">
          <a:blip r:embed="rId3">
            <a:alphaModFix/>
          </a:blip>
          <a:srcRect b="14611" l="31533" r="31577" t="14561"/>
          <a:stretch/>
        </p:blipFill>
        <p:spPr>
          <a:xfrm>
            <a:off x="7683625" y="284575"/>
            <a:ext cx="1148676" cy="1157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LocallyLive</a:t>
            </a:r>
            <a:endParaRPr b="1"/>
          </a:p>
        </p:txBody>
      </p:sp>
      <p:sp>
        <p:nvSpPr>
          <p:cNvPr id="101" name="Google Shape;101;p18"/>
          <p:cNvSpPr txBox="1"/>
          <p:nvPr>
            <p:ph idx="1" type="body"/>
          </p:nvPr>
        </p:nvSpPr>
        <p:spPr>
          <a:xfrm>
            <a:off x="311700" y="1974575"/>
            <a:ext cx="3948000" cy="309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00"/>
              <a:t>What Worked for Our Problem Space:</a:t>
            </a:r>
            <a:endParaRPr b="1" sz="1300"/>
          </a:p>
          <a:p>
            <a:pPr indent="-336550" lvl="0" marL="457200" rtl="0" algn="l">
              <a:spcBef>
                <a:spcPts val="1200"/>
              </a:spcBef>
              <a:spcAft>
                <a:spcPts val="0"/>
              </a:spcAft>
              <a:buSzPts val="1700"/>
              <a:buChar char="●"/>
            </a:pPr>
            <a:r>
              <a:rPr lang="en" sz="1700"/>
              <a:t>Deal finding capabilities which helped users feel confident exploring new locations</a:t>
            </a:r>
            <a:endParaRPr sz="1700"/>
          </a:p>
          <a:p>
            <a:pPr indent="-336550" lvl="0" marL="457200" rtl="0" algn="l">
              <a:spcBef>
                <a:spcPts val="0"/>
              </a:spcBef>
              <a:spcAft>
                <a:spcPts val="0"/>
              </a:spcAft>
              <a:buSzPts val="1700"/>
              <a:buChar char="●"/>
            </a:pPr>
            <a:r>
              <a:rPr lang="en" sz="1700"/>
              <a:t>Local businesses sign up to create listings on the app</a:t>
            </a:r>
            <a:endParaRPr sz="1700"/>
          </a:p>
          <a:p>
            <a:pPr indent="-336550" lvl="0" marL="457200" rtl="0" algn="l">
              <a:spcBef>
                <a:spcPts val="0"/>
              </a:spcBef>
              <a:spcAft>
                <a:spcPts val="0"/>
              </a:spcAft>
              <a:buSzPts val="1700"/>
              <a:buChar char="●"/>
            </a:pPr>
            <a:r>
              <a:rPr lang="en" sz="1700"/>
              <a:t>A live map feature which allows uses to see the proximity of all the stores in the area</a:t>
            </a:r>
            <a:endParaRPr sz="1700"/>
          </a:p>
        </p:txBody>
      </p:sp>
      <p:sp>
        <p:nvSpPr>
          <p:cNvPr id="102" name="Google Shape;102;p18"/>
          <p:cNvSpPr txBox="1"/>
          <p:nvPr/>
        </p:nvSpPr>
        <p:spPr>
          <a:xfrm>
            <a:off x="287525" y="1128800"/>
            <a:ext cx="85206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“Discovering and supporting Local Businesses &amp; Organizations has never been easier!”</a:t>
            </a:r>
            <a:endParaRPr>
              <a:solidFill>
                <a:schemeClr val="dk2"/>
              </a:solidFill>
            </a:endParaRPr>
          </a:p>
          <a:p>
            <a:pPr indent="0" lvl="0" marL="0" rtl="0" algn="l">
              <a:spcBef>
                <a:spcPts val="0"/>
              </a:spcBef>
              <a:spcAft>
                <a:spcPts val="0"/>
              </a:spcAft>
              <a:buNone/>
            </a:pPr>
            <a:r>
              <a:rPr lang="en">
                <a:solidFill>
                  <a:schemeClr val="dk2"/>
                </a:solidFill>
              </a:rPr>
              <a:t>“LocallyLive provides a safe and reliable platform where you can find daily deals, attractions, and exciting happenings in the community you’re in!”</a:t>
            </a:r>
            <a:endParaRPr>
              <a:solidFill>
                <a:schemeClr val="dk2"/>
              </a:solidFill>
            </a:endParaRPr>
          </a:p>
        </p:txBody>
      </p:sp>
      <p:sp>
        <p:nvSpPr>
          <p:cNvPr id="103" name="Google Shape;103;p18"/>
          <p:cNvSpPr txBox="1"/>
          <p:nvPr>
            <p:ph idx="1" type="body"/>
          </p:nvPr>
        </p:nvSpPr>
        <p:spPr>
          <a:xfrm>
            <a:off x="4808900" y="2049300"/>
            <a:ext cx="3948000" cy="309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00"/>
              <a:t>What doesn’t work:</a:t>
            </a:r>
            <a:endParaRPr b="1" sz="1300"/>
          </a:p>
          <a:p>
            <a:pPr indent="-336550" lvl="0" marL="457200" rtl="0" algn="l">
              <a:spcBef>
                <a:spcPts val="1200"/>
              </a:spcBef>
              <a:spcAft>
                <a:spcPts val="0"/>
              </a:spcAft>
              <a:buSzPts val="1700"/>
              <a:buChar char="●"/>
            </a:pPr>
            <a:r>
              <a:rPr lang="en" sz="1700"/>
              <a:t>App includes </a:t>
            </a:r>
            <a:r>
              <a:rPr lang="en" sz="1700"/>
              <a:t>restaurants</a:t>
            </a:r>
            <a:r>
              <a:rPr lang="en" sz="1700"/>
              <a:t>, activities, attractions, and more</a:t>
            </a:r>
            <a:endParaRPr sz="1700"/>
          </a:p>
          <a:p>
            <a:pPr indent="-336550" lvl="0" marL="457200" rtl="0" algn="l">
              <a:spcBef>
                <a:spcPts val="0"/>
              </a:spcBef>
              <a:spcAft>
                <a:spcPts val="0"/>
              </a:spcAft>
              <a:buSzPts val="1700"/>
              <a:buChar char="●"/>
            </a:pPr>
            <a:r>
              <a:rPr lang="en" sz="1700"/>
              <a:t>Users say the entire app “feels like an </a:t>
            </a:r>
            <a:r>
              <a:rPr lang="en" sz="1700"/>
              <a:t>advertisement</a:t>
            </a:r>
            <a:r>
              <a:rPr lang="en" sz="1700"/>
              <a:t>”</a:t>
            </a:r>
            <a:endParaRPr sz="1700"/>
          </a:p>
          <a:p>
            <a:pPr indent="-336550" lvl="0" marL="457200" rtl="0" algn="l">
              <a:spcBef>
                <a:spcPts val="0"/>
              </a:spcBef>
              <a:spcAft>
                <a:spcPts val="0"/>
              </a:spcAft>
              <a:buSzPts val="1700"/>
              <a:buChar char="●"/>
            </a:pPr>
            <a:r>
              <a:rPr lang="en" sz="1700"/>
              <a:t>Local stores have to pay for a yearly subscription</a:t>
            </a:r>
            <a:endParaRPr sz="1700"/>
          </a:p>
        </p:txBody>
      </p:sp>
      <p:pic>
        <p:nvPicPr>
          <p:cNvPr id="104" name="Google Shape;104;p18"/>
          <p:cNvPicPr preferRelativeResize="0"/>
          <p:nvPr/>
        </p:nvPicPr>
        <p:blipFill rotWithShape="1">
          <a:blip r:embed="rId3">
            <a:alphaModFix/>
          </a:blip>
          <a:srcRect b="11168" l="13723" r="10455" t="12179"/>
          <a:stretch/>
        </p:blipFill>
        <p:spPr>
          <a:xfrm>
            <a:off x="7873150" y="246537"/>
            <a:ext cx="959149" cy="969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CoCarting</a:t>
            </a:r>
            <a:endParaRPr b="1"/>
          </a:p>
        </p:txBody>
      </p:sp>
      <p:sp>
        <p:nvSpPr>
          <p:cNvPr id="110" name="Google Shape;110;p19"/>
          <p:cNvSpPr txBox="1"/>
          <p:nvPr>
            <p:ph idx="1" type="body"/>
          </p:nvPr>
        </p:nvSpPr>
        <p:spPr>
          <a:xfrm>
            <a:off x="311700" y="1974575"/>
            <a:ext cx="3948000" cy="3094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300"/>
              <a:t>What Worked for Our Problem Space:</a:t>
            </a:r>
            <a:endParaRPr sz="1700"/>
          </a:p>
          <a:p>
            <a:pPr indent="-336550" lvl="0" marL="457200" rtl="0" algn="l">
              <a:spcBef>
                <a:spcPts val="1200"/>
              </a:spcBef>
              <a:spcAft>
                <a:spcPts val="0"/>
              </a:spcAft>
              <a:buSzPts val="1700"/>
              <a:buChar char="●"/>
            </a:pPr>
            <a:r>
              <a:rPr lang="en" sz="1700"/>
              <a:t>Users can add items to purchase, vote on choices, and chat with friends and family in real-time.</a:t>
            </a:r>
            <a:endParaRPr sz="1700"/>
          </a:p>
          <a:p>
            <a:pPr indent="-336550" lvl="0" marL="457200" rtl="0" algn="l">
              <a:spcBef>
                <a:spcPts val="0"/>
              </a:spcBef>
              <a:spcAft>
                <a:spcPts val="0"/>
              </a:spcAft>
              <a:buSzPts val="1700"/>
              <a:buChar char="●"/>
            </a:pPr>
            <a:r>
              <a:rPr lang="en" sz="1700"/>
              <a:t>Makes group purchases and sharing of ideas easier.</a:t>
            </a:r>
            <a:endParaRPr sz="1700"/>
          </a:p>
          <a:p>
            <a:pPr indent="-336550" lvl="0" marL="457200" rtl="0" algn="l">
              <a:spcBef>
                <a:spcPts val="0"/>
              </a:spcBef>
              <a:spcAft>
                <a:spcPts val="0"/>
              </a:spcAft>
              <a:buSzPts val="1700"/>
              <a:buChar char="●"/>
            </a:pPr>
            <a:r>
              <a:rPr lang="en" sz="1700"/>
              <a:t>Accommodates</a:t>
            </a:r>
            <a:r>
              <a:rPr lang="en" sz="1700"/>
              <a:t> all shopping needs: gift registries, grocery lists, event planning, or personal shopping</a:t>
            </a:r>
            <a:endParaRPr sz="1700"/>
          </a:p>
        </p:txBody>
      </p:sp>
      <p:sp>
        <p:nvSpPr>
          <p:cNvPr id="111" name="Google Shape;111;p19"/>
          <p:cNvSpPr txBox="1"/>
          <p:nvPr/>
        </p:nvSpPr>
        <p:spPr>
          <a:xfrm>
            <a:off x="287525" y="1128800"/>
            <a:ext cx="85206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“CoCarting makes shopping social!”</a:t>
            </a:r>
            <a:endParaRPr>
              <a:solidFill>
                <a:schemeClr val="dk2"/>
              </a:solidFill>
            </a:endParaRPr>
          </a:p>
          <a:p>
            <a:pPr indent="0" lvl="0" marL="0" rtl="0" algn="l">
              <a:spcBef>
                <a:spcPts val="0"/>
              </a:spcBef>
              <a:spcAft>
                <a:spcPts val="0"/>
              </a:spcAft>
              <a:buNone/>
            </a:pPr>
            <a:r>
              <a:rPr lang="en">
                <a:solidFill>
                  <a:schemeClr val="dk2"/>
                </a:solidFill>
              </a:rPr>
              <a:t>“</a:t>
            </a:r>
            <a:r>
              <a:rPr lang="en">
                <a:solidFill>
                  <a:schemeClr val="dk2"/>
                </a:solidFill>
              </a:rPr>
              <a:t>Shop Together Anywhere, Anytime.”</a:t>
            </a:r>
            <a:endParaRPr>
              <a:solidFill>
                <a:schemeClr val="dk2"/>
              </a:solidFill>
            </a:endParaRPr>
          </a:p>
          <a:p>
            <a:pPr indent="0" lvl="0" marL="0" rtl="0" algn="l">
              <a:spcBef>
                <a:spcPts val="0"/>
              </a:spcBef>
              <a:spcAft>
                <a:spcPts val="0"/>
              </a:spcAft>
              <a:buNone/>
            </a:pPr>
            <a:r>
              <a:rPr lang="en">
                <a:solidFill>
                  <a:schemeClr val="dk2"/>
                </a:solidFill>
              </a:rPr>
              <a:t>“Create Your Personalized WishList and Shop Better Together.</a:t>
            </a:r>
            <a:r>
              <a:rPr lang="en">
                <a:solidFill>
                  <a:schemeClr val="dk2"/>
                </a:solidFill>
              </a:rPr>
              <a:t>”</a:t>
            </a:r>
            <a:endParaRPr>
              <a:solidFill>
                <a:schemeClr val="dk2"/>
              </a:solidFill>
            </a:endParaRPr>
          </a:p>
        </p:txBody>
      </p:sp>
      <p:sp>
        <p:nvSpPr>
          <p:cNvPr id="112" name="Google Shape;112;p19"/>
          <p:cNvSpPr txBox="1"/>
          <p:nvPr>
            <p:ph idx="1" type="body"/>
          </p:nvPr>
        </p:nvSpPr>
        <p:spPr>
          <a:xfrm>
            <a:off x="4808900" y="2049300"/>
            <a:ext cx="3948000" cy="309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00"/>
              <a:t>What doesn’t work:</a:t>
            </a:r>
            <a:endParaRPr b="1" sz="1300"/>
          </a:p>
          <a:p>
            <a:pPr indent="-336550" lvl="0" marL="457200" rtl="0" algn="l">
              <a:spcBef>
                <a:spcPts val="1200"/>
              </a:spcBef>
              <a:spcAft>
                <a:spcPts val="0"/>
              </a:spcAft>
              <a:buSzPts val="1700"/>
              <a:buChar char="●"/>
            </a:pPr>
            <a:r>
              <a:rPr lang="en" sz="1700"/>
              <a:t>Online only experience, no physical, social aspect.</a:t>
            </a:r>
            <a:endParaRPr sz="1700"/>
          </a:p>
          <a:p>
            <a:pPr indent="-336550" lvl="0" marL="457200" rtl="0" algn="l">
              <a:spcBef>
                <a:spcPts val="0"/>
              </a:spcBef>
              <a:spcAft>
                <a:spcPts val="0"/>
              </a:spcAft>
              <a:buSzPts val="1700"/>
              <a:buChar char="●"/>
            </a:pPr>
            <a:r>
              <a:rPr lang="en" sz="1700"/>
              <a:t>You can only browse items from “top retailers” like Amazon or Walmart.</a:t>
            </a:r>
            <a:endParaRPr sz="1700"/>
          </a:p>
          <a:p>
            <a:pPr indent="-336550" lvl="0" marL="457200" rtl="0" algn="l">
              <a:spcBef>
                <a:spcPts val="0"/>
              </a:spcBef>
              <a:spcAft>
                <a:spcPts val="0"/>
              </a:spcAft>
              <a:buSzPts val="1700"/>
              <a:buChar char="●"/>
            </a:pPr>
            <a:r>
              <a:rPr lang="en" sz="1700"/>
              <a:t>Users have concerns about website security, and a risk of getting scammed easily.</a:t>
            </a:r>
            <a:endParaRPr sz="1700"/>
          </a:p>
        </p:txBody>
      </p:sp>
      <p:pic>
        <p:nvPicPr>
          <p:cNvPr id="113" name="Google Shape;113;p19"/>
          <p:cNvPicPr preferRelativeResize="0"/>
          <p:nvPr/>
        </p:nvPicPr>
        <p:blipFill>
          <a:blip r:embed="rId3">
            <a:alphaModFix/>
          </a:blip>
          <a:stretch>
            <a:fillRect/>
          </a:stretch>
        </p:blipFill>
        <p:spPr>
          <a:xfrm>
            <a:off x="7715250" y="231875"/>
            <a:ext cx="1217951" cy="12179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Eventbrite</a:t>
            </a:r>
            <a:endParaRPr b="1"/>
          </a:p>
        </p:txBody>
      </p:sp>
      <p:sp>
        <p:nvSpPr>
          <p:cNvPr id="119" name="Google Shape;119;p20"/>
          <p:cNvSpPr txBox="1"/>
          <p:nvPr>
            <p:ph idx="1" type="body"/>
          </p:nvPr>
        </p:nvSpPr>
        <p:spPr>
          <a:xfrm>
            <a:off x="311700" y="1974575"/>
            <a:ext cx="3948000" cy="309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00"/>
              <a:t>What Worked for Our Problem Space:</a:t>
            </a:r>
            <a:endParaRPr sz="1700"/>
          </a:p>
          <a:p>
            <a:pPr indent="-336550" lvl="0" marL="457200" rtl="0" algn="l">
              <a:spcBef>
                <a:spcPts val="1200"/>
              </a:spcBef>
              <a:spcAft>
                <a:spcPts val="0"/>
              </a:spcAft>
              <a:buSzPts val="1700"/>
              <a:buChar char="●"/>
            </a:pPr>
            <a:r>
              <a:rPr lang="en" sz="1700"/>
              <a:t>Users can discover events such as holiday markets, vendor shows, or craft fairs organized by local businesses.</a:t>
            </a:r>
            <a:endParaRPr sz="1700"/>
          </a:p>
          <a:p>
            <a:pPr indent="-336550" lvl="0" marL="457200" rtl="0" algn="l">
              <a:spcBef>
                <a:spcPts val="0"/>
              </a:spcBef>
              <a:spcAft>
                <a:spcPts val="0"/>
              </a:spcAft>
              <a:buSzPts val="1700"/>
              <a:buChar char="●"/>
            </a:pPr>
            <a:r>
              <a:rPr lang="en" sz="1700"/>
              <a:t>Can keep track of how many users are signed up to visit a store at a particular time.</a:t>
            </a:r>
            <a:endParaRPr sz="1700"/>
          </a:p>
        </p:txBody>
      </p:sp>
      <p:sp>
        <p:nvSpPr>
          <p:cNvPr id="120" name="Google Shape;120;p20"/>
          <p:cNvSpPr txBox="1"/>
          <p:nvPr/>
        </p:nvSpPr>
        <p:spPr>
          <a:xfrm>
            <a:off x="287525" y="1128800"/>
            <a:ext cx="8520600" cy="7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a:t>
            </a:r>
            <a:r>
              <a:rPr lang="en">
                <a:solidFill>
                  <a:schemeClr val="dk2"/>
                </a:solidFill>
              </a:rPr>
              <a:t>Discover the Best Local Events &amp; Things to Do.</a:t>
            </a:r>
            <a:r>
              <a:rPr lang="en">
                <a:solidFill>
                  <a:schemeClr val="dk2"/>
                </a:solidFill>
              </a:rPr>
              <a:t>”</a:t>
            </a:r>
            <a:endParaRPr>
              <a:solidFill>
                <a:schemeClr val="dk2"/>
              </a:solidFill>
            </a:endParaRPr>
          </a:p>
          <a:p>
            <a:pPr indent="0" lvl="0" marL="0" rtl="0" algn="l">
              <a:spcBef>
                <a:spcPts val="0"/>
              </a:spcBef>
              <a:spcAft>
                <a:spcPts val="0"/>
              </a:spcAft>
              <a:buNone/>
            </a:pPr>
            <a:r>
              <a:rPr lang="en">
                <a:solidFill>
                  <a:schemeClr val="dk2"/>
                </a:solidFill>
              </a:rPr>
              <a:t>“</a:t>
            </a:r>
            <a:r>
              <a:rPr lang="en">
                <a:solidFill>
                  <a:schemeClr val="dk2"/>
                </a:solidFill>
              </a:rPr>
              <a:t>The future of events is here.”</a:t>
            </a:r>
            <a:endParaRPr>
              <a:solidFill>
                <a:schemeClr val="dk2"/>
              </a:solidFill>
            </a:endParaRPr>
          </a:p>
        </p:txBody>
      </p:sp>
      <p:sp>
        <p:nvSpPr>
          <p:cNvPr id="121" name="Google Shape;121;p20"/>
          <p:cNvSpPr txBox="1"/>
          <p:nvPr>
            <p:ph idx="1" type="body"/>
          </p:nvPr>
        </p:nvSpPr>
        <p:spPr>
          <a:xfrm>
            <a:off x="4808900" y="2049300"/>
            <a:ext cx="3948000" cy="3094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300"/>
              <a:t>What doesn’t work:</a:t>
            </a:r>
            <a:endParaRPr b="1" sz="1300"/>
          </a:p>
          <a:p>
            <a:pPr indent="-336550" lvl="0" marL="457200" rtl="0" algn="l">
              <a:spcBef>
                <a:spcPts val="1200"/>
              </a:spcBef>
              <a:spcAft>
                <a:spcPts val="0"/>
              </a:spcAft>
              <a:buSzPts val="1700"/>
              <a:buChar char="●"/>
            </a:pPr>
            <a:r>
              <a:rPr lang="en" sz="1700"/>
              <a:t>Local businesses must organize their own fairs; unrelated businesses cannot be grouped as one activity.</a:t>
            </a:r>
            <a:endParaRPr sz="1700"/>
          </a:p>
          <a:p>
            <a:pPr indent="-336550" lvl="0" marL="457200" rtl="0" algn="l">
              <a:spcBef>
                <a:spcPts val="0"/>
              </a:spcBef>
              <a:spcAft>
                <a:spcPts val="0"/>
              </a:spcAft>
              <a:buSzPts val="1700"/>
              <a:buChar char="●"/>
            </a:pPr>
            <a:r>
              <a:rPr lang="en" sz="1700"/>
              <a:t>Focus on one time event ticketing and promotion.</a:t>
            </a:r>
            <a:endParaRPr sz="1700"/>
          </a:p>
          <a:p>
            <a:pPr indent="-336550" lvl="0" marL="457200" rtl="0" algn="l">
              <a:spcBef>
                <a:spcPts val="0"/>
              </a:spcBef>
              <a:spcAft>
                <a:spcPts val="0"/>
              </a:spcAft>
              <a:buSzPts val="1700"/>
              <a:buChar char="●"/>
            </a:pPr>
            <a:r>
              <a:rPr lang="en" sz="1700"/>
              <a:t>Majority of listed events are  unrelated to a shopping experience.</a:t>
            </a:r>
            <a:endParaRPr sz="1700"/>
          </a:p>
        </p:txBody>
      </p:sp>
      <p:pic>
        <p:nvPicPr>
          <p:cNvPr id="122" name="Google Shape;122;p20"/>
          <p:cNvPicPr preferRelativeResize="0"/>
          <p:nvPr/>
        </p:nvPicPr>
        <p:blipFill>
          <a:blip r:embed="rId3">
            <a:alphaModFix/>
          </a:blip>
          <a:stretch>
            <a:fillRect/>
          </a:stretch>
        </p:blipFill>
        <p:spPr>
          <a:xfrm>
            <a:off x="7831200" y="307025"/>
            <a:ext cx="1001100" cy="1001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we learned</a:t>
            </a:r>
            <a:endParaRPr/>
          </a:p>
        </p:txBody>
      </p:sp>
      <p:sp>
        <p:nvSpPr>
          <p:cNvPr id="128" name="Google Shape;128;p21"/>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Key insights: </a:t>
            </a:r>
            <a:endParaRPr/>
          </a:p>
          <a:p>
            <a:pPr indent="-342900" lvl="0" marL="457200" rtl="0" algn="l">
              <a:spcBef>
                <a:spcPts val="1200"/>
              </a:spcBef>
              <a:spcAft>
                <a:spcPts val="0"/>
              </a:spcAft>
              <a:buSzPts val="1800"/>
              <a:buChar char="-"/>
            </a:pPr>
            <a:r>
              <a:rPr lang="en"/>
              <a:t>Most event apps help users find users local </a:t>
            </a:r>
            <a:r>
              <a:rPr lang="en"/>
              <a:t>businesses but not enable them to experience them together </a:t>
            </a:r>
            <a:endParaRPr/>
          </a:p>
          <a:p>
            <a:pPr indent="-342900" lvl="0" marL="457200" rtl="0" algn="l">
              <a:spcBef>
                <a:spcPts val="0"/>
              </a:spcBef>
              <a:spcAft>
                <a:spcPts val="0"/>
              </a:spcAft>
              <a:buSzPts val="1800"/>
              <a:buChar char="-"/>
            </a:pPr>
            <a:r>
              <a:rPr lang="en"/>
              <a:t>Occasional events like those on Eventbrite generate short-term spikes but fail to build lasting routines.</a:t>
            </a:r>
            <a:endParaRPr/>
          </a:p>
          <a:p>
            <a:pPr indent="-342900" lvl="0" marL="457200" rtl="0" algn="l">
              <a:spcBef>
                <a:spcPts val="0"/>
              </a:spcBef>
              <a:spcAft>
                <a:spcPts val="0"/>
              </a:spcAft>
              <a:buSzPts val="1800"/>
              <a:buChar char="-"/>
            </a:pPr>
            <a:r>
              <a:rPr lang="en"/>
              <a:t>Apps help making shopping a community, but this only exists online and does not extent to the real world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Values in Design</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Direct Stakeholders</a:t>
            </a:r>
            <a:endParaRPr b="1"/>
          </a:p>
        </p:txBody>
      </p:sp>
      <p:sp>
        <p:nvSpPr>
          <p:cNvPr id="139" name="Google Shape;139;p23"/>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Shoppers who participate in shop crawl events</a:t>
            </a:r>
            <a:endParaRPr/>
          </a:p>
          <a:p>
            <a:pPr indent="-342900" lvl="0" marL="457200" rtl="0" algn="l">
              <a:spcBef>
                <a:spcPts val="1200"/>
              </a:spcBef>
              <a:spcAft>
                <a:spcPts val="0"/>
              </a:spcAft>
              <a:buSzPts val="1800"/>
              <a:buChar char="-"/>
            </a:pPr>
            <a:r>
              <a:rPr lang="en"/>
              <a:t>Needs: clear route and schedule, accessibility, transportation to and from locations, identification of who is in the group</a:t>
            </a:r>
            <a:endParaRPr/>
          </a:p>
          <a:p>
            <a:pPr indent="0" lvl="0" marL="0" rtl="0" algn="l">
              <a:spcBef>
                <a:spcPts val="1200"/>
              </a:spcBef>
              <a:spcAft>
                <a:spcPts val="0"/>
              </a:spcAft>
              <a:buNone/>
            </a:pPr>
            <a:r>
              <a:rPr b="1" lang="en"/>
              <a:t>Owners and employees of stores that host events</a:t>
            </a:r>
            <a:endParaRPr b="1"/>
          </a:p>
          <a:p>
            <a:pPr indent="-342900" lvl="0" marL="457200" rtl="0" algn="l">
              <a:spcBef>
                <a:spcPts val="1200"/>
              </a:spcBef>
              <a:spcAft>
                <a:spcPts val="0"/>
              </a:spcAft>
              <a:buSzPts val="1800"/>
              <a:buChar char="-"/>
            </a:pPr>
            <a:r>
              <a:rPr lang="en"/>
              <a:t>Needs: what people want to buy from their store, when they are going to be there, not to be disruptive</a:t>
            </a:r>
            <a:endParaRPr/>
          </a:p>
          <a:p>
            <a:pPr indent="-342900" lvl="0" marL="457200" rtl="0" algn="l">
              <a:spcBef>
                <a:spcPts val="0"/>
              </a:spcBef>
              <a:spcAft>
                <a:spcPts val="0"/>
              </a:spcAft>
              <a:buSzPts val="1800"/>
              <a:buChar char="-"/>
            </a:pPr>
            <a:r>
              <a:rPr lang="en"/>
              <a:t>We ask that they offer bulk discount given the large amount of people that will be coming to the store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Indirect Stakeholders</a:t>
            </a:r>
            <a:endParaRPr b="1"/>
          </a:p>
        </p:txBody>
      </p:sp>
      <p:sp>
        <p:nvSpPr>
          <p:cNvPr id="145" name="Google Shape;145;p2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Neighbors and residents near the route</a:t>
            </a:r>
            <a:endParaRPr/>
          </a:p>
          <a:p>
            <a:pPr indent="-342900" lvl="0" marL="457200" rtl="0" algn="l">
              <a:spcBef>
                <a:spcPts val="1200"/>
              </a:spcBef>
              <a:spcAft>
                <a:spcPts val="0"/>
              </a:spcAft>
              <a:buSzPts val="1800"/>
              <a:buChar char="-"/>
            </a:pPr>
            <a:r>
              <a:rPr lang="en"/>
              <a:t>Gains: Nearby businesses that are not using Shopcrawl may still benefit from increased traffic</a:t>
            </a:r>
            <a:endParaRPr/>
          </a:p>
          <a:p>
            <a:pPr indent="-342900" lvl="0" marL="457200" rtl="0" algn="l">
              <a:spcBef>
                <a:spcPts val="0"/>
              </a:spcBef>
              <a:spcAft>
                <a:spcPts val="0"/>
              </a:spcAft>
              <a:buSzPts val="1800"/>
              <a:buChar char="-"/>
            </a:pPr>
            <a:r>
              <a:rPr lang="en"/>
              <a:t>Losses: Area may become crowded, noisy, and chaotic</a:t>
            </a:r>
            <a:endParaRPr/>
          </a:p>
          <a:p>
            <a:pPr indent="0" lvl="0" marL="0" rtl="0" algn="l">
              <a:spcBef>
                <a:spcPts val="1200"/>
              </a:spcBef>
              <a:spcAft>
                <a:spcPts val="0"/>
              </a:spcAft>
              <a:buNone/>
            </a:pPr>
            <a:r>
              <a:rPr lang="en"/>
              <a:t>Non-crawl shoppers who typically shop at these stores</a:t>
            </a:r>
            <a:endParaRPr/>
          </a:p>
          <a:p>
            <a:pPr indent="-342900" lvl="0" marL="457200" rtl="0" algn="l">
              <a:spcBef>
                <a:spcPts val="1200"/>
              </a:spcBef>
              <a:spcAft>
                <a:spcPts val="0"/>
              </a:spcAft>
              <a:buSzPts val="1800"/>
              <a:buChar char="-"/>
            </a:pPr>
            <a:r>
              <a:rPr lang="en"/>
              <a:t>Gains: Also benefit from the discounts</a:t>
            </a:r>
            <a:endParaRPr/>
          </a:p>
          <a:p>
            <a:pPr indent="-342900" lvl="0" marL="457200" rtl="0" algn="l">
              <a:spcBef>
                <a:spcPts val="0"/>
              </a:spcBef>
              <a:spcAft>
                <a:spcPts val="0"/>
              </a:spcAft>
              <a:buSzPts val="1800"/>
              <a:buChar char="-"/>
            </a:pPr>
            <a:r>
              <a:rPr lang="en"/>
              <a:t>Losses: Their go-to stores— or possibly the only stores that they can go to— become crowded, and items may be sold out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Tarot Card: The Radio Star</a:t>
            </a:r>
            <a:endParaRPr b="1"/>
          </a:p>
        </p:txBody>
      </p:sp>
      <p:sp>
        <p:nvSpPr>
          <p:cNvPr id="151" name="Google Shape;151;p2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if our product becomes successful?</a:t>
            </a:r>
            <a:endParaRPr/>
          </a:p>
          <a:p>
            <a:pPr indent="-342900" lvl="0" marL="457200" rtl="0" algn="l">
              <a:spcBef>
                <a:spcPts val="1200"/>
              </a:spcBef>
              <a:spcAft>
                <a:spcPts val="0"/>
              </a:spcAft>
              <a:buSzPts val="1800"/>
              <a:buChar char="-"/>
            </a:pPr>
            <a:r>
              <a:rPr lang="en"/>
              <a:t>Non-participating merchants will bear the cost</a:t>
            </a:r>
            <a:endParaRPr/>
          </a:p>
          <a:p>
            <a:pPr indent="-317500" lvl="1" marL="914400" rtl="0" algn="l">
              <a:spcBef>
                <a:spcPts val="0"/>
              </a:spcBef>
              <a:spcAft>
                <a:spcPts val="0"/>
              </a:spcAft>
              <a:buSzPts val="1400"/>
              <a:buChar char="-"/>
            </a:pPr>
            <a:r>
              <a:rPr lang="en"/>
              <a:t>Value tension: Ensuring equitable opportunity for stores vs. value of using the stores with the best deals and ease of repeating the stores</a:t>
            </a:r>
            <a:endParaRPr/>
          </a:p>
          <a:p>
            <a:pPr indent="0" lvl="0" marL="0" rtl="0" algn="l">
              <a:spcBef>
                <a:spcPts val="1200"/>
              </a:spcBef>
              <a:spcAft>
                <a:spcPts val="0"/>
              </a:spcAft>
              <a:buNone/>
            </a:pPr>
            <a:r>
              <a:rPr lang="en"/>
              <a:t>To resolve tension:</a:t>
            </a:r>
            <a:endParaRPr/>
          </a:p>
          <a:p>
            <a:pPr indent="-342900" lvl="0" marL="457200" rtl="0" algn="l">
              <a:spcBef>
                <a:spcPts val="1200"/>
              </a:spcBef>
              <a:spcAft>
                <a:spcPts val="0"/>
              </a:spcAft>
              <a:buSzPts val="1800"/>
              <a:buChar char="-"/>
            </a:pPr>
            <a:r>
              <a:rPr lang="en"/>
              <a:t>Include </a:t>
            </a:r>
            <a:r>
              <a:rPr b="1" lang="en"/>
              <a:t>a variety of </a:t>
            </a:r>
            <a:r>
              <a:rPr lang="en"/>
              <a:t>stores and locations to give an opportunity to most stores in the neighborhood</a:t>
            </a:r>
            <a:endParaRPr/>
          </a:p>
          <a:p>
            <a:pPr indent="-342900" lvl="0" marL="457200" rtl="0" algn="l">
              <a:spcBef>
                <a:spcPts val="0"/>
              </a:spcBef>
              <a:spcAft>
                <a:spcPts val="0"/>
              </a:spcAft>
              <a:buSzPts val="1800"/>
              <a:buChar char="-"/>
            </a:pPr>
            <a:r>
              <a:rPr lang="en"/>
              <a:t>Constant monitoring of our impact in local communities through interviews, studies, research</a:t>
            </a:r>
            <a:endParaRPr/>
          </a:p>
        </p:txBody>
      </p:sp>
      <p:pic>
        <p:nvPicPr>
          <p:cNvPr id="152" name="Google Shape;152;p25" title="Screenshot 2025-10-17 at 11.40.16 AM.png"/>
          <p:cNvPicPr preferRelativeResize="0"/>
          <p:nvPr/>
        </p:nvPicPr>
        <p:blipFill>
          <a:blip r:embed="rId3">
            <a:alphaModFix/>
          </a:blip>
          <a:stretch>
            <a:fillRect/>
          </a:stretch>
        </p:blipFill>
        <p:spPr>
          <a:xfrm>
            <a:off x="6849648" y="81050"/>
            <a:ext cx="1247500" cy="1923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Tarot Card: The Backstabber</a:t>
            </a:r>
            <a:endParaRPr b="1"/>
          </a:p>
        </p:txBody>
      </p:sp>
      <p:sp>
        <p:nvSpPr>
          <p:cNvPr id="158" name="Google Shape;158;p2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a:t>
            </a:r>
            <a:r>
              <a:rPr lang="en"/>
              <a:t>hat could cause people to lose trust in our product?</a:t>
            </a:r>
            <a:endParaRPr/>
          </a:p>
          <a:p>
            <a:pPr indent="-342900" lvl="0" marL="457200" rtl="0" algn="l">
              <a:spcBef>
                <a:spcPts val="1200"/>
              </a:spcBef>
              <a:spcAft>
                <a:spcPts val="0"/>
              </a:spcAft>
              <a:buSzPts val="1800"/>
              <a:buChar char="-"/>
            </a:pPr>
            <a:r>
              <a:rPr lang="en"/>
              <a:t>Pay-to-play accusations: what if stores are paying to be included in crawls? This decreases equity among our potential customers</a:t>
            </a:r>
            <a:endParaRPr/>
          </a:p>
          <a:p>
            <a:pPr indent="-342900" lvl="0" marL="457200" rtl="0" algn="l">
              <a:spcBef>
                <a:spcPts val="0"/>
              </a:spcBef>
              <a:spcAft>
                <a:spcPts val="0"/>
              </a:spcAft>
              <a:buSzPts val="1800"/>
              <a:buChar char="-"/>
            </a:pPr>
            <a:r>
              <a:rPr lang="en"/>
              <a:t>Unsafe: bad actors participating in the pub crawl, harassment</a:t>
            </a:r>
            <a:endParaRPr/>
          </a:p>
          <a:p>
            <a:pPr indent="-342900" lvl="0" marL="457200" rtl="0" algn="l">
              <a:spcBef>
                <a:spcPts val="0"/>
              </a:spcBef>
              <a:spcAft>
                <a:spcPts val="0"/>
              </a:spcAft>
              <a:buSzPts val="1800"/>
              <a:buChar char="-"/>
            </a:pPr>
            <a:r>
              <a:rPr lang="en"/>
              <a:t>Selling or leaking users’ location data</a:t>
            </a:r>
            <a:endParaRPr/>
          </a:p>
          <a:p>
            <a:pPr indent="0" lvl="0" marL="0" rtl="0" algn="l">
              <a:spcBef>
                <a:spcPts val="1200"/>
              </a:spcBef>
              <a:spcAft>
                <a:spcPts val="0"/>
              </a:spcAft>
              <a:buNone/>
            </a:pPr>
            <a:r>
              <a:rPr lang="en"/>
              <a:t>To resolve this distrust:</a:t>
            </a:r>
            <a:endParaRPr/>
          </a:p>
          <a:p>
            <a:pPr indent="-342900" lvl="0" marL="457200" rtl="0" algn="l">
              <a:spcBef>
                <a:spcPts val="1200"/>
              </a:spcBef>
              <a:spcAft>
                <a:spcPts val="0"/>
              </a:spcAft>
              <a:buSzPts val="1800"/>
              <a:buChar char="-"/>
            </a:pPr>
            <a:r>
              <a:rPr lang="en"/>
              <a:t>Don’t collect user data at all</a:t>
            </a:r>
            <a:endParaRPr/>
          </a:p>
          <a:p>
            <a:pPr indent="-342900" lvl="0" marL="457200" rtl="0" algn="l">
              <a:spcBef>
                <a:spcPts val="0"/>
              </a:spcBef>
              <a:spcAft>
                <a:spcPts val="0"/>
              </a:spcAft>
              <a:buSzPts val="1800"/>
              <a:buChar char="-"/>
            </a:pPr>
            <a:r>
              <a:rPr lang="en"/>
              <a:t>Safety ratings</a:t>
            </a:r>
            <a:endParaRPr/>
          </a:p>
        </p:txBody>
      </p:sp>
      <p:pic>
        <p:nvPicPr>
          <p:cNvPr id="159" name="Google Shape;159;p26" title="Screenshot 2025-10-17 at 11.40.34 AM.png"/>
          <p:cNvPicPr preferRelativeResize="0"/>
          <p:nvPr/>
        </p:nvPicPr>
        <p:blipFill>
          <a:blip r:embed="rId3">
            <a:alphaModFix/>
          </a:blip>
          <a:stretch>
            <a:fillRect/>
          </a:stretch>
        </p:blipFill>
        <p:spPr>
          <a:xfrm>
            <a:off x="6766825" y="2831625"/>
            <a:ext cx="1370700" cy="2130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Tasks</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Simple task</a:t>
            </a:r>
            <a:endParaRPr b="1"/>
          </a:p>
        </p:txBody>
      </p:sp>
      <p:sp>
        <p:nvSpPr>
          <p:cNvPr id="170" name="Google Shape;170;p2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Ash gets bored after work. He wants to have fun, but he has </a:t>
            </a:r>
            <a:r>
              <a:rPr lang="en"/>
              <a:t>things</a:t>
            </a:r>
            <a:r>
              <a:rPr lang="en"/>
              <a:t> to do. He wants to have fun while doing his chores. </a:t>
            </a:r>
            <a:endParaRPr b="1"/>
          </a:p>
          <a:p>
            <a:pPr indent="-342900" lvl="0" marL="457200" rtl="0" algn="l">
              <a:spcBef>
                <a:spcPts val="1200"/>
              </a:spcBef>
              <a:spcAft>
                <a:spcPts val="0"/>
              </a:spcAft>
              <a:buSzPts val="1800"/>
              <a:buChar char="-"/>
            </a:pPr>
            <a:r>
              <a:rPr lang="en"/>
              <a:t>The goal for </a:t>
            </a:r>
            <a:r>
              <a:rPr b="1" lang="en"/>
              <a:t>every</a:t>
            </a:r>
            <a:r>
              <a:rPr lang="en"/>
              <a:t> shop crawls user is to enjoy chore shopping by making it social </a:t>
            </a:r>
            <a:endParaRPr/>
          </a:p>
          <a:p>
            <a:pPr indent="-342900" lvl="0" marL="457200" rtl="0" algn="l">
              <a:spcBef>
                <a:spcPts val="0"/>
              </a:spcBef>
              <a:spcAft>
                <a:spcPts val="0"/>
              </a:spcAft>
              <a:buSzPts val="1800"/>
              <a:buChar char="-"/>
            </a:pPr>
            <a:r>
              <a:rPr lang="en"/>
              <a:t>0:35</a:t>
            </a:r>
            <a:endParaRPr/>
          </a:p>
        </p:txBody>
      </p:sp>
      <p:pic>
        <p:nvPicPr>
          <p:cNvPr id="171" name="Google Shape;171;p28" title="Screenshot 2025-10-17 at 11.42.06 AM.png"/>
          <p:cNvPicPr preferRelativeResize="0"/>
          <p:nvPr/>
        </p:nvPicPr>
        <p:blipFill>
          <a:blip r:embed="rId3">
            <a:alphaModFix/>
          </a:blip>
          <a:stretch>
            <a:fillRect/>
          </a:stretch>
        </p:blipFill>
        <p:spPr>
          <a:xfrm>
            <a:off x="4298275" y="2571750"/>
            <a:ext cx="3360974" cy="23961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Moderate task</a:t>
            </a:r>
            <a:endParaRPr b="1"/>
          </a:p>
        </p:txBody>
      </p:sp>
      <p:sp>
        <p:nvSpPr>
          <p:cNvPr id="177" name="Google Shape;177;p29"/>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Ash has a lot of things to buy for his apartment. He doesn’t know what to buy, but trusts his friends opinions. He wants to buy the </a:t>
            </a:r>
            <a:r>
              <a:rPr lang="en"/>
              <a:t>things his friends recommend but needs to see it at the store first. </a:t>
            </a:r>
            <a:endParaRPr/>
          </a:p>
          <a:p>
            <a:pPr indent="-342900" lvl="0" marL="457200" rtl="0" algn="l">
              <a:spcBef>
                <a:spcPts val="1200"/>
              </a:spcBef>
              <a:spcAft>
                <a:spcPts val="0"/>
              </a:spcAft>
              <a:buSzPts val="1800"/>
              <a:buChar char="-"/>
            </a:pPr>
            <a:r>
              <a:rPr lang="en"/>
              <a:t>By shopping with friends and like minded people, many of shop crawls users can get feedback and suggestions on what they are buying</a:t>
            </a:r>
            <a:endParaRPr/>
          </a:p>
          <a:p>
            <a:pPr indent="-342900" lvl="0" marL="457200" rtl="0" algn="l">
              <a:spcBef>
                <a:spcPts val="0"/>
              </a:spcBef>
              <a:spcAft>
                <a:spcPts val="0"/>
              </a:spcAft>
              <a:buSzPts val="1800"/>
              <a:buChar char="-"/>
            </a:pPr>
            <a:r>
              <a:rPr lang="en"/>
              <a:t>1:05</a:t>
            </a:r>
            <a:endParaRPr/>
          </a:p>
        </p:txBody>
      </p:sp>
      <p:pic>
        <p:nvPicPr>
          <p:cNvPr id="178" name="Google Shape;178;p29" title="Screenshot 2025-10-17 at 11.41.38 AM.png"/>
          <p:cNvPicPr preferRelativeResize="0"/>
          <p:nvPr/>
        </p:nvPicPr>
        <p:blipFill>
          <a:blip r:embed="rId3">
            <a:alphaModFix/>
          </a:blip>
          <a:stretch>
            <a:fillRect/>
          </a:stretch>
        </p:blipFill>
        <p:spPr>
          <a:xfrm>
            <a:off x="6010450" y="3352050"/>
            <a:ext cx="2349125" cy="15698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Complex</a:t>
            </a:r>
            <a:r>
              <a:rPr b="1" lang="en"/>
              <a:t> task</a:t>
            </a:r>
            <a:endParaRPr b="1"/>
          </a:p>
        </p:txBody>
      </p:sp>
      <p:sp>
        <p:nvSpPr>
          <p:cNvPr id="184" name="Google Shape;184;p3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Monica had just moved to a new city and does not know many people. Due to her busy job, she </a:t>
            </a:r>
            <a:r>
              <a:rPr lang="en"/>
              <a:t>wants</a:t>
            </a:r>
            <a:r>
              <a:rPr lang="en"/>
              <a:t> to be socializing at all times, even when she has to do mundane tasks such as chores. </a:t>
            </a:r>
            <a:endParaRPr/>
          </a:p>
          <a:p>
            <a:pPr indent="-342900" lvl="0" marL="457200" rtl="0" algn="l">
              <a:spcBef>
                <a:spcPts val="1200"/>
              </a:spcBef>
              <a:spcAft>
                <a:spcPts val="0"/>
              </a:spcAft>
              <a:buSzPts val="1800"/>
              <a:buChar char="-"/>
            </a:pPr>
            <a:r>
              <a:rPr lang="en"/>
              <a:t>Our most core users are people who want to meet new people and explore more places. By being able to socialize during chores, you can make it easier to move somewhere and make friends</a:t>
            </a:r>
            <a:endParaRPr/>
          </a:p>
          <a:p>
            <a:pPr indent="-342900" lvl="0" marL="457200" rtl="0" algn="l">
              <a:spcBef>
                <a:spcPts val="0"/>
              </a:spcBef>
              <a:spcAft>
                <a:spcPts val="0"/>
              </a:spcAft>
              <a:buSzPts val="1800"/>
              <a:buChar char="-"/>
            </a:pPr>
            <a:r>
              <a:rPr lang="en"/>
              <a:t>1:30</a:t>
            </a:r>
            <a:endParaRPr/>
          </a:p>
        </p:txBody>
      </p:sp>
      <p:pic>
        <p:nvPicPr>
          <p:cNvPr id="185" name="Google Shape;185;p30" title="Screenshot 2025-10-17 at 11.42.33 AM.png"/>
          <p:cNvPicPr preferRelativeResize="0"/>
          <p:nvPr/>
        </p:nvPicPr>
        <p:blipFill>
          <a:blip r:embed="rId3">
            <a:alphaModFix/>
          </a:blip>
          <a:stretch>
            <a:fillRect/>
          </a:stretch>
        </p:blipFill>
        <p:spPr>
          <a:xfrm>
            <a:off x="6790651" y="3187575"/>
            <a:ext cx="2041649" cy="1653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1"/>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Storyboard &amp; Video</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2" title="IMG_7890.HEIC"/>
          <p:cNvPicPr preferRelativeResize="0"/>
          <p:nvPr/>
        </p:nvPicPr>
        <p:blipFill rotWithShape="1">
          <a:blip r:embed="rId3">
            <a:alphaModFix/>
          </a:blip>
          <a:srcRect b="0" l="0" r="4988" t="0"/>
          <a:stretch/>
        </p:blipFill>
        <p:spPr>
          <a:xfrm>
            <a:off x="1270488" y="0"/>
            <a:ext cx="6603023" cy="51435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3" title="IMG_7891.HEIC"/>
          <p:cNvPicPr preferRelativeResize="0"/>
          <p:nvPr/>
        </p:nvPicPr>
        <p:blipFill rotWithShape="1">
          <a:blip r:embed="rId3">
            <a:alphaModFix/>
          </a:blip>
          <a:srcRect b="0" l="0" r="1380" t="0"/>
          <a:stretch/>
        </p:blipFill>
        <p:spPr>
          <a:xfrm>
            <a:off x="1272125" y="0"/>
            <a:ext cx="6599747" cy="5143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4" title="IMG_7892.HEIC"/>
          <p:cNvPicPr preferRelativeResize="0"/>
          <p:nvPr/>
        </p:nvPicPr>
        <p:blipFill rotWithShape="1">
          <a:blip r:embed="rId3">
            <a:alphaModFix/>
          </a:blip>
          <a:srcRect b="2362" l="0" r="2543" t="0"/>
          <a:stretch/>
        </p:blipFill>
        <p:spPr>
          <a:xfrm>
            <a:off x="1242488" y="0"/>
            <a:ext cx="6659036" cy="514350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35" title="IMG_7897.HEIC"/>
          <p:cNvPicPr preferRelativeResize="0"/>
          <p:nvPr/>
        </p:nvPicPr>
        <p:blipFill rotWithShape="1">
          <a:blip r:embed="rId3">
            <a:alphaModFix/>
          </a:blip>
          <a:srcRect b="0" l="0" r="1555" t="0"/>
          <a:stretch/>
        </p:blipFill>
        <p:spPr>
          <a:xfrm>
            <a:off x="1172038" y="0"/>
            <a:ext cx="6799928" cy="5143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36" title="IMG_7898.HEIC"/>
          <p:cNvPicPr preferRelativeResize="0"/>
          <p:nvPr/>
        </p:nvPicPr>
        <p:blipFill rotWithShape="1">
          <a:blip r:embed="rId3">
            <a:alphaModFix/>
          </a:blip>
          <a:srcRect b="68227" l="0" r="8617" t="0"/>
          <a:stretch/>
        </p:blipFill>
        <p:spPr>
          <a:xfrm>
            <a:off x="527575" y="0"/>
            <a:ext cx="8088852" cy="21133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7"/>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u="sng">
                <a:solidFill>
                  <a:schemeClr val="hlink"/>
                </a:solidFill>
                <a:highlight>
                  <a:schemeClr val="accent6"/>
                </a:highlight>
                <a:hlinkClick r:id="rId3"/>
              </a:rPr>
              <a:t>link to video</a:t>
            </a:r>
            <a:endParaRPr>
              <a:highlight>
                <a:schemeClr val="accent6"/>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8"/>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highlight>
                  <a:schemeClr val="accent6"/>
                </a:highlight>
              </a:rPr>
              <a:t>Appendix?</a:t>
            </a:r>
            <a:endParaRPr b="1">
              <a:highlight>
                <a:schemeClr val="accent6"/>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